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79" r:id="rId4"/>
  </p:sldMasterIdLst>
  <p:notesMasterIdLst>
    <p:notesMasterId r:id="rId18"/>
  </p:notesMasterIdLst>
  <p:handoutMasterIdLst>
    <p:handoutMasterId r:id="rId19"/>
  </p:handoutMasterIdLst>
  <p:sldIdLst>
    <p:sldId id="263" r:id="rId5"/>
    <p:sldId id="348" r:id="rId6"/>
    <p:sldId id="422" r:id="rId7"/>
    <p:sldId id="445" r:id="rId8"/>
    <p:sldId id="446" r:id="rId9"/>
    <p:sldId id="347" r:id="rId10"/>
    <p:sldId id="324" r:id="rId11"/>
    <p:sldId id="338" r:id="rId12"/>
    <p:sldId id="357" r:id="rId13"/>
    <p:sldId id="442" r:id="rId14"/>
    <p:sldId id="436" r:id="rId15"/>
    <p:sldId id="451" r:id="rId16"/>
    <p:sldId id="45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926FB-2194-4384-8E40-14A4B9E2FD62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0E9E2-1512-45B0-BCC1-B9EAAD1974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97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0E9E2-1512-45B0-BCC1-B9EAAD19744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0E9E2-1512-45B0-BCC1-B9EAAD19744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0E9E2-1512-45B0-BCC1-B9EAAD19744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0E9E2-1512-45B0-BCC1-B9EAAD19744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17B9-C598-4F27-A3B1-3B9265B7BD8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0E9E2-1512-45B0-BCC1-B9EAAD19744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0E9E2-1512-45B0-BCC1-B9EAAD19744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0E9E2-1512-45B0-BCC1-B9EAAD19744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0E9E2-1512-45B0-BCC1-B9EAAD19744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0E9E2-1512-45B0-BCC1-B9EAAD19744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0E9E2-1512-45B0-BCC1-B9EAAD19744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0E9E2-1512-45B0-BCC1-B9EAAD19744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0E9E2-1512-45B0-BCC1-B9EAAD19744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openxmlformats.org/officeDocument/2006/relationships/hyperlink" Target="https://flomaster.club/43917-zarjadka-dlja-detej-risunok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8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С. Шилова, 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838" t="19608" r="7646" b="51866"/>
          <a:stretch/>
        </p:blipFill>
        <p:spPr>
          <a:xfrm>
            <a:off x="30689" y="0"/>
            <a:ext cx="12143381" cy="2046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891" y="755414"/>
            <a:ext cx="11028219" cy="1263086"/>
          </a:xfrm>
        </p:spPr>
        <p:txBody>
          <a:bodyPr anchor="b"/>
          <a:lstStyle/>
          <a:p>
            <a:r>
              <a:rPr lang="ru-RU" sz="3200" b="1" dirty="0">
                <a:latin typeface="+mn-lt"/>
                <a:cs typeface="Arial" panose="020B0604020202020204" pitchFamily="34" charset="0"/>
              </a:rPr>
              <a:t> 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приёма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сравнения при решении двух типов простых задач: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на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нахождение неизвестного уменьшаемого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нахождение разности</a:t>
            </a:r>
            <a:endParaRPr lang="ru-RU" sz="24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87A5EDC-D86E-40CA-84B9-CE75979B37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09" y="225948"/>
            <a:ext cx="555294" cy="5294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8B0DC9-869D-4202-A8C7-94FBF9DE437A}"/>
              </a:ext>
            </a:extLst>
          </p:cNvPr>
          <p:cNvSpPr txBox="1"/>
          <p:nvPr/>
        </p:nvSpPr>
        <p:spPr>
          <a:xfrm>
            <a:off x="3673992" y="3554947"/>
            <a:ext cx="59272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  <a:p>
            <a:pPr algn="ctr"/>
            <a:r>
              <a:rPr lang="ru-RU" sz="2800" b="1" dirty="0"/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Arial" panose="020B0604020202020204" pitchFamily="34" charset="0"/>
              </a:rPr>
              <a:t>Задание 7</a:t>
            </a:r>
          </a:p>
        </p:txBody>
      </p:sp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420470" y="712278"/>
            <a:ext cx="7790330" cy="11202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2961511" y="5118139"/>
            <a:ext cx="7249289" cy="12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проверьте  друг  </a:t>
            </a:r>
            <a:r>
              <a:rPr lang="ru-RU" sz="2800" b="1" i="1" dirty="0">
                <a:solidFill>
                  <a:schemeClr val="tx1"/>
                </a:solidFill>
              </a:rPr>
              <a:t>у </a:t>
            </a:r>
            <a:r>
              <a:rPr lang="ru-RU" sz="2800" b="1" i="1" dirty="0" smtClean="0">
                <a:solidFill>
                  <a:schemeClr val="tx1"/>
                </a:solidFill>
              </a:rPr>
              <a:t> друга  знание  </a:t>
            </a:r>
            <a:r>
              <a:rPr lang="ru-RU" sz="2800" b="1" i="1" dirty="0">
                <a:solidFill>
                  <a:schemeClr val="tx1"/>
                </a:solidFill>
              </a:rPr>
              <a:t>правила.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BC53C06-8995-4898-B72E-0A6DC4557853}"/>
              </a:ext>
            </a:extLst>
          </p:cNvPr>
          <p:cNvSpPr txBox="1"/>
          <p:nvPr/>
        </p:nvSpPr>
        <p:spPr>
          <a:xfrm>
            <a:off x="3323255" y="2328768"/>
            <a:ext cx="5545491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неизвестное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аемое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надо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3688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6" y="3935506"/>
            <a:ext cx="2077915" cy="28700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C4D1CA-6F83-4B78-957F-BA1CAB7BA784}"/>
              </a:ext>
            </a:extLst>
          </p:cNvPr>
          <p:cNvSpPr txBox="1"/>
          <p:nvPr/>
        </p:nvSpPr>
        <p:spPr>
          <a:xfrm>
            <a:off x="453225" y="327067"/>
            <a:ext cx="10600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F6AE31C-F78D-4859-A74D-4B8E7312BA1D}"/>
              </a:ext>
            </a:extLst>
          </p:cNvPr>
          <p:cNvSpPr txBox="1"/>
          <p:nvPr/>
        </p:nvSpPr>
        <p:spPr>
          <a:xfrm>
            <a:off x="2576911" y="1782217"/>
            <a:ext cx="70381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 задачи, </a:t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которых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неизвестных 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известной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данных величин 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неизвестной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72A067-AD5F-4D33-8B82-8647A507CB44}"/>
              </a:ext>
            </a:extLst>
          </p:cNvPr>
          <p:cNvSpPr/>
          <p:nvPr/>
        </p:nvSpPr>
        <p:spPr>
          <a:xfrm>
            <a:off x="2776596" y="5085993"/>
            <a:ext cx="6638808" cy="12457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проверьте  у  </a:t>
            </a:r>
            <a:r>
              <a:rPr lang="ru-RU" sz="2800" b="1" i="1" dirty="0">
                <a:solidFill>
                  <a:schemeClr val="tx1"/>
                </a:solidFill>
              </a:rPr>
              <a:t>себя </a:t>
            </a:r>
            <a:r>
              <a:rPr lang="ru-RU" sz="2800" b="1" i="1" dirty="0" smtClean="0">
                <a:solidFill>
                  <a:schemeClr val="tx1"/>
                </a:solidFill>
              </a:rPr>
              <a:t> усвоенные  </a:t>
            </a:r>
            <a:r>
              <a:rPr lang="ru-RU" sz="2800" b="1" i="1" dirty="0">
                <a:solidFill>
                  <a:schemeClr val="tx1"/>
                </a:solidFill>
              </a:rPr>
              <a:t>знания.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420470" y="367552"/>
            <a:ext cx="7718611" cy="11135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30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1" y="3720353"/>
            <a:ext cx="2221350" cy="31308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C4D1CA-6F83-4B78-957F-BA1CAB7BA784}"/>
              </a:ext>
            </a:extLst>
          </p:cNvPr>
          <p:cNvSpPr txBox="1"/>
          <p:nvPr/>
        </p:nvSpPr>
        <p:spPr>
          <a:xfrm>
            <a:off x="453225" y="327067"/>
            <a:ext cx="10600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72A067-AD5F-4D33-8B82-8647A507CB44}"/>
              </a:ext>
            </a:extLst>
          </p:cNvPr>
          <p:cNvSpPr/>
          <p:nvPr/>
        </p:nvSpPr>
        <p:spPr>
          <a:xfrm>
            <a:off x="2900778" y="5380558"/>
            <a:ext cx="7479594" cy="12457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проверьте </a:t>
            </a:r>
            <a:r>
              <a:rPr lang="ru-RU" sz="2800" b="1" i="1" dirty="0" smtClean="0">
                <a:solidFill>
                  <a:schemeClr val="tx1"/>
                </a:solidFill>
              </a:rPr>
              <a:t> друг   у  друга  усвоенные  </a:t>
            </a:r>
            <a:r>
              <a:rPr lang="ru-RU" sz="2800" b="1" i="1" dirty="0">
                <a:solidFill>
                  <a:schemeClr val="tx1"/>
                </a:solidFill>
              </a:rPr>
              <a:t>знания.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F6AE31C-F78D-4859-A74D-4B8E7312BA1D}"/>
              </a:ext>
            </a:extLst>
          </p:cNvPr>
          <p:cNvSpPr txBox="1"/>
          <p:nvPr/>
        </p:nvSpPr>
        <p:spPr>
          <a:xfrm>
            <a:off x="2612521" y="2073171"/>
            <a:ext cx="6966959" cy="2727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 задачи, </a:t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которых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неизвестных </a:t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</a:t>
            </a:r>
            <a:r>
              <a:rPr lang="ru-RU" sz="3200" b="1" kern="1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данных величин </a:t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420470" y="712278"/>
            <a:ext cx="7790330" cy="11202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28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7" y="614856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09352" y="3385437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19" y="195053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251509" y="480099"/>
            <a:ext cx="2555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12688D7E-0468-4598-B22A-3AB40303A446}"/>
              </a:ext>
            </a:extLst>
          </p:cNvPr>
          <p:cNvSpPr/>
          <p:nvPr/>
        </p:nvSpPr>
        <p:spPr>
          <a:xfrm>
            <a:off x="2876017" y="1449199"/>
            <a:ext cx="6433083" cy="109499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Возникали ли у вас трудности при составлении краткой записи и решении задач?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249EC523-31C0-4B17-B9B4-E7E2B822D91C}"/>
              </a:ext>
            </a:extLst>
          </p:cNvPr>
          <p:cNvSpPr/>
          <p:nvPr/>
        </p:nvSpPr>
        <p:spPr>
          <a:xfrm>
            <a:off x="3602415" y="2979205"/>
            <a:ext cx="5937935" cy="115150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Понравилось ли вам вместе проверять правильность составления краткой записи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и </a:t>
            </a:r>
            <a:r>
              <a:rPr lang="ru-RU" sz="2400" b="1" dirty="0"/>
              <a:t>решения задач?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22" y="5206411"/>
            <a:ext cx="382530" cy="36910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F58580BD-7586-48CC-B9DB-E84CE18A19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4697595" y="5491025"/>
            <a:ext cx="395306" cy="52158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7" y="3159355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DE731E0-6B34-40AB-B2A2-490CABB6857F}"/>
              </a:ext>
            </a:extLst>
          </p:cNvPr>
          <p:cNvSpPr/>
          <p:nvPr/>
        </p:nvSpPr>
        <p:spPr>
          <a:xfrm>
            <a:off x="4358715" y="4565724"/>
            <a:ext cx="6509435" cy="151114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Что необходимо сделать, чтобы устранить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все </a:t>
            </a:r>
            <a:r>
              <a:rPr lang="ru-RU" sz="2400" b="1" dirty="0"/>
              <a:t>затруднения, которые возникали при составлении краткой записи и решении задач?</a:t>
            </a:r>
          </a:p>
        </p:txBody>
      </p:sp>
    </p:spTree>
    <p:extLst>
      <p:ext uri="{BB962C8B-B14F-4D97-AF65-F5344CB8AC3E}">
        <p14:creationId xmlns:p14="http://schemas.microsoft.com/office/powerpoint/2010/main" val="374739303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5253318" y="321827"/>
            <a:ext cx="2474257" cy="1156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2741054" y="2074888"/>
            <a:ext cx="6709893" cy="2200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неизвестное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аемое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</a:t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разности прибавить </a:t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вычитаемое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" y="3648635"/>
            <a:ext cx="2155883" cy="31569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973B9AB8-382A-4820-AE5E-BD63DB919836}"/>
              </a:ext>
            </a:extLst>
          </p:cNvPr>
          <p:cNvSpPr/>
          <p:nvPr/>
        </p:nvSpPr>
        <p:spPr>
          <a:xfrm>
            <a:off x="3580737" y="5598858"/>
            <a:ext cx="5962508" cy="11010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расскажите </a:t>
            </a:r>
            <a:r>
              <a:rPr lang="ru-RU" sz="2800" b="1" i="1" dirty="0" smtClean="0">
                <a:solidFill>
                  <a:schemeClr val="tx1"/>
                </a:solidFill>
              </a:rPr>
              <a:t> друг  другу  </a:t>
            </a:r>
            <a:r>
              <a:rPr lang="ru-RU" sz="2800" b="1" i="1" dirty="0">
                <a:solidFill>
                  <a:schemeClr val="tx1"/>
                </a:solidFill>
              </a:rPr>
              <a:t>правило.</a:t>
            </a:r>
          </a:p>
        </p:txBody>
      </p:sp>
    </p:spTree>
    <p:extLst>
      <p:ext uri="{BB962C8B-B14F-4D97-AF65-F5344CB8AC3E}">
        <p14:creationId xmlns:p14="http://schemas.microsoft.com/office/powerpoint/2010/main" val="89986939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421341" y="459167"/>
            <a:ext cx="11256305" cy="4747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Составьте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краткую запись в виде таблицы,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укажите названия компонентов и результата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действия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вычитания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решите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задачу.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остановке из автобуса вышли 17 человек. В автобусе осталось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человек. Сколько человек было в автобусе?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автобусе ехало 36 человек. На остановке вышли 17 человек. Сколько человек осталось в автобусе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3933025" y="5669573"/>
            <a:ext cx="4325950" cy="10222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запишите  в  </a:t>
            </a:r>
            <a:r>
              <a:rPr lang="ru-RU" sz="2800" b="1" i="1" dirty="0">
                <a:solidFill>
                  <a:schemeClr val="tx1"/>
                </a:solidFill>
              </a:rPr>
              <a:t>тетради. </a:t>
            </a:r>
          </a:p>
        </p:txBody>
      </p:sp>
    </p:spTree>
    <p:extLst>
      <p:ext uri="{BB962C8B-B14F-4D97-AF65-F5344CB8AC3E}">
        <p14:creationId xmlns:p14="http://schemas.microsoft.com/office/powerpoint/2010/main" val="24787275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2321859" y="5387205"/>
            <a:ext cx="7566211" cy="1390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составления краткой записи и решения задачи.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D8A1F2D-8BA0-42E7-A95C-2C47141FED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4374776"/>
            <a:ext cx="1812833" cy="24832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DD50BD5-C366-4710-89ED-79A696FCCF0E}"/>
              </a:ext>
            </a:extLst>
          </p:cNvPr>
          <p:cNvSpPr txBox="1"/>
          <p:nvPr/>
        </p:nvSpPr>
        <p:spPr>
          <a:xfrm>
            <a:off x="1006557" y="158130"/>
            <a:ext cx="10178886" cy="157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остановке из автобуса вышли 17 человек. В автобусе осталось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человек. Сколько человек было в автобусе?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AE6D9F46-338B-442E-B1D6-4633A7B73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23539"/>
              </p:ext>
            </p:extLst>
          </p:nvPr>
        </p:nvGraphicFramePr>
        <p:xfrm>
          <a:off x="2689412" y="1819836"/>
          <a:ext cx="6902822" cy="15654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12637">
                  <a:extLst>
                    <a:ext uri="{9D8B030D-6E8A-4147-A177-3AD203B41FA5}">
                      <a16:colId xmlns:a16="http://schemas.microsoft.com/office/drawing/2014/main" xmlns="" val="780727326"/>
                    </a:ext>
                  </a:extLst>
                </a:gridCol>
                <a:gridCol w="2245703">
                  <a:extLst>
                    <a:ext uri="{9D8B030D-6E8A-4147-A177-3AD203B41FA5}">
                      <a16:colId xmlns:a16="http://schemas.microsoft.com/office/drawing/2014/main" xmlns="" val="877433049"/>
                    </a:ext>
                  </a:extLst>
                </a:gridCol>
                <a:gridCol w="2244482">
                  <a:extLst>
                    <a:ext uri="{9D8B030D-6E8A-4147-A177-3AD203B41FA5}">
                      <a16:colId xmlns:a16="http://schemas.microsoft.com/office/drawing/2014/main" xmlns="" val="2109996379"/>
                    </a:ext>
                  </a:extLst>
                </a:gridCol>
              </a:tblGrid>
              <a:tr h="703239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 человек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Вышло человек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Осталось человек</a:t>
                      </a:r>
                      <a:endParaRPr lang="ru-RU" sz="2400" b="1" i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452429"/>
                  </a:ext>
                </a:extLst>
              </a:tr>
              <a:tr h="343667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35951149"/>
                  </a:ext>
                </a:extLst>
              </a:tr>
              <a:tr h="264623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уменьшаемое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вычитаемое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разность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25151855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ABA0304-7867-48FD-B619-A9EEA8E98085}"/>
              </a:ext>
            </a:extLst>
          </p:cNvPr>
          <p:cNvSpPr txBox="1"/>
          <p:nvPr/>
        </p:nvSpPr>
        <p:spPr>
          <a:xfrm>
            <a:off x="3048000" y="3508640"/>
            <a:ext cx="5988425" cy="1657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17 =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(ч.)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 чел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овек.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6069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2321859" y="5387205"/>
            <a:ext cx="7566211" cy="1390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составления краткой записи и решения задачи.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D8A1F2D-8BA0-42E7-A95C-2C47141FED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4043082"/>
            <a:ext cx="1947304" cy="281491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DD50BD5-C366-4710-89ED-79A696FCCF0E}"/>
              </a:ext>
            </a:extLst>
          </p:cNvPr>
          <p:cNvSpPr txBox="1"/>
          <p:nvPr/>
        </p:nvSpPr>
        <p:spPr>
          <a:xfrm>
            <a:off x="1311357" y="158130"/>
            <a:ext cx="9569287" cy="157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автобусе ехало 36 человек. На остановке вышли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человек. Сколько человек осталось в автобусе?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AE6D9F46-338B-442E-B1D6-4633A7B73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028971"/>
              </p:ext>
            </p:extLst>
          </p:nvPr>
        </p:nvGraphicFramePr>
        <p:xfrm>
          <a:off x="2689412" y="1819836"/>
          <a:ext cx="6902822" cy="15654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12637">
                  <a:extLst>
                    <a:ext uri="{9D8B030D-6E8A-4147-A177-3AD203B41FA5}">
                      <a16:colId xmlns:a16="http://schemas.microsoft.com/office/drawing/2014/main" xmlns="" val="780727326"/>
                    </a:ext>
                  </a:extLst>
                </a:gridCol>
                <a:gridCol w="2245703">
                  <a:extLst>
                    <a:ext uri="{9D8B030D-6E8A-4147-A177-3AD203B41FA5}">
                      <a16:colId xmlns:a16="http://schemas.microsoft.com/office/drawing/2014/main" xmlns="" val="877433049"/>
                    </a:ext>
                  </a:extLst>
                </a:gridCol>
                <a:gridCol w="2244482">
                  <a:extLst>
                    <a:ext uri="{9D8B030D-6E8A-4147-A177-3AD203B41FA5}">
                      <a16:colId xmlns:a16="http://schemas.microsoft.com/office/drawing/2014/main" xmlns="" val="2109996379"/>
                    </a:ext>
                  </a:extLst>
                </a:gridCol>
              </a:tblGrid>
              <a:tr h="703239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Вышло человек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Осталось человек</a:t>
                      </a:r>
                      <a:endParaRPr lang="ru-RU" sz="2400" b="1" i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452429"/>
                  </a:ext>
                </a:extLst>
              </a:tr>
              <a:tr h="343667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400" b="1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35951149"/>
                  </a:ext>
                </a:extLst>
              </a:tr>
              <a:tr h="264623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уменьшаемое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вычитаемое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разность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25151855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ABA0304-7867-48FD-B619-A9EEA8E98085}"/>
              </a:ext>
            </a:extLst>
          </p:cNvPr>
          <p:cNvSpPr txBox="1"/>
          <p:nvPr/>
        </p:nvSpPr>
        <p:spPr>
          <a:xfrm>
            <a:off x="3048000" y="3508640"/>
            <a:ext cx="5988425" cy="1680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= 19 (ч.)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19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овек.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15011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466165" y="764764"/>
            <a:ext cx="11330669" cy="1085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Задача 1	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           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2</a:t>
            </a:r>
          </a:p>
          <a:p>
            <a:pPr marL="457200" indent="449580" algn="just">
              <a:lnSpc>
                <a:spcPct val="107000"/>
              </a:lnSpc>
              <a:spcAft>
                <a:spcPts val="800"/>
              </a:spcAft>
            </a:pP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81604B7-CB74-4CA5-ABE1-39DE52B7934A}"/>
              </a:ext>
            </a:extLst>
          </p:cNvPr>
          <p:cNvSpPr txBox="1"/>
          <p:nvPr/>
        </p:nvSpPr>
        <p:spPr>
          <a:xfrm>
            <a:off x="1633949" y="3204778"/>
            <a:ext cx="8924103" cy="111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17 =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(ч.)                                 36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= 19 (ч.)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 человек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 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человек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8D9D0B0-D49A-4AE2-A45B-7E855C840DA0}"/>
              </a:ext>
            </a:extLst>
          </p:cNvPr>
          <p:cNvSpPr/>
          <p:nvPr/>
        </p:nvSpPr>
        <p:spPr>
          <a:xfrm>
            <a:off x="2570996" y="4966544"/>
            <a:ext cx="7121006" cy="16572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Задание</a:t>
            </a:r>
            <a:r>
              <a:rPr lang="ru-RU" sz="28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сравните краткие записи и решения задач 1 и 2.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 Как вы думаете, решая задачу 2, мы проверили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правильность решения задачи 1</a:t>
            </a:r>
            <a:r>
              <a:rPr lang="ru-RU" sz="2400" b="1" i="1" dirty="0" smtClean="0">
                <a:solidFill>
                  <a:schemeClr val="tx1"/>
                </a:solidFill>
              </a:rPr>
              <a:t>?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E3137A72-06F3-42BB-9A72-9F3F5B13A86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4298988"/>
            <a:ext cx="1770273" cy="2559012"/>
          </a:xfrm>
          <a:prstGeom prst="rect">
            <a:avLst/>
          </a:prstGeom>
        </p:spPr>
      </p:pic>
      <p:graphicFrame>
        <p:nvGraphicFramePr>
          <p:cNvPr id="35" name="Таблица 34">
            <a:extLst>
              <a:ext uri="{FF2B5EF4-FFF2-40B4-BE49-F238E27FC236}">
                <a16:creationId xmlns:a16="http://schemas.microsoft.com/office/drawing/2014/main" xmlns="" id="{AE6D9F46-338B-442E-B1D6-4633A7B73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01943"/>
              </p:ext>
            </p:extLst>
          </p:nvPr>
        </p:nvGraphicFramePr>
        <p:xfrm>
          <a:off x="320000" y="1491424"/>
          <a:ext cx="5508000" cy="15060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xmlns="" val="780727326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xmlns="" val="877433049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xmlns="" val="2109996379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 человек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Вышло человек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Осталось человек</a:t>
                      </a:r>
                      <a:endParaRPr lang="ru-RU" sz="2300" b="1" i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4524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3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359511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уменьшаемое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вычитаемое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разность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25151855"/>
                  </a:ext>
                </a:extLst>
              </a:tr>
            </a:tbl>
          </a:graphicData>
        </a:graphic>
      </p:graphicFrame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xmlns="" id="{AE6D9F46-338B-442E-B1D6-4633A7B73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386370"/>
              </p:ext>
            </p:extLst>
          </p:nvPr>
        </p:nvGraphicFramePr>
        <p:xfrm>
          <a:off x="6148000" y="1491424"/>
          <a:ext cx="5724000" cy="15060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xmlns="" val="780727326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xmlns="" val="877433049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xmlns="" val="2109996379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 </a:t>
                      </a:r>
                      <a:r>
                        <a:rPr lang="ru-RU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Вышло человек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Осталось человек</a:t>
                      </a:r>
                      <a:endParaRPr lang="ru-RU" sz="2300" b="1" i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4524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300" b="1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3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359511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уменьшаемое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вычитаемое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разность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25151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86087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5AE0297-446C-49F4-A799-A36E3A08119A}"/>
              </a:ext>
            </a:extLst>
          </p:cNvPr>
          <p:cNvSpPr/>
          <p:nvPr/>
        </p:nvSpPr>
        <p:spPr>
          <a:xfrm>
            <a:off x="3085106" y="5150044"/>
            <a:ext cx="6921510" cy="14789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800" b="1" i="1" dirty="0" smtClean="0">
                <a:solidFill>
                  <a:schemeClr val="tx1"/>
                </a:solidFill>
              </a:rPr>
              <a:t>расскажите  друг  </a:t>
            </a:r>
            <a:r>
              <a:rPr lang="ru-RU" sz="2800" b="1" i="1" dirty="0">
                <a:solidFill>
                  <a:schemeClr val="tx1"/>
                </a:solidFill>
              </a:rPr>
              <a:t>другу, </a:t>
            </a:r>
            <a:r>
              <a:rPr lang="ru-RU" sz="2800" b="1" i="1" dirty="0" smtClean="0">
                <a:solidFill>
                  <a:schemeClr val="tx1"/>
                </a:solidFill>
              </a:rPr>
              <a:t> какие  задачи называются  </a:t>
            </a:r>
            <a:r>
              <a:rPr lang="ru-RU" sz="2800" b="1" i="1" dirty="0">
                <a:solidFill>
                  <a:srgbClr val="FF0000"/>
                </a:solidFill>
              </a:rPr>
              <a:t>обратными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</a:rPr>
              <a:t> задаче  1</a:t>
            </a:r>
            <a:r>
              <a:rPr lang="ru-RU" sz="2800" b="1" i="1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65EA73E-5E37-4585-BB9E-593D00D528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9029"/>
            <a:ext cx="3085106" cy="3175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6FB626A-97BC-4003-AFF2-9256A21A1A60}"/>
              </a:ext>
            </a:extLst>
          </p:cNvPr>
          <p:cNvSpPr txBox="1"/>
          <p:nvPr/>
        </p:nvSpPr>
        <p:spPr>
          <a:xfrm>
            <a:off x="2779690" y="994451"/>
            <a:ext cx="6632620" cy="2854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Повторите!</a:t>
            </a:r>
            <a:endParaRPr lang="ru-RU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 задачи,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которых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неизвестных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</a:t>
            </a:r>
            <a:r>
              <a:rPr lang="ru-RU" sz="3200" b="1" kern="1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известной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данных величин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неизвестной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11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5"/>
            <a:ext cx="8794985" cy="45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F4C3677-F35E-40BC-870D-BD7DACEDA45E}"/>
              </a:ext>
            </a:extLst>
          </p:cNvPr>
          <p:cNvSpPr txBox="1"/>
          <p:nvPr/>
        </p:nvSpPr>
        <p:spPr>
          <a:xfrm>
            <a:off x="10178764" y="5673967"/>
            <a:ext cx="9861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S Text"/>
                <a:ea typeface="+mn-ea"/>
                <a:cs typeface="+mn-cs"/>
                <a:hlinkClick r:id="rId12"/>
              </a:rPr>
              <a:t>flomaster.club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4639002"/>
      </p:ext>
    </p:extLst>
  </p:cSld>
  <p:clrMapOvr>
    <a:masterClrMapping/>
  </p:clrMapOvr>
  <p:transition spd="slow" advClick="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10104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203251" y="5513294"/>
            <a:ext cx="6445156" cy="1186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проверьте  </a:t>
            </a:r>
            <a:r>
              <a:rPr lang="ru-RU" sz="2800" b="1" i="1" dirty="0">
                <a:solidFill>
                  <a:schemeClr val="tx1"/>
                </a:solidFill>
              </a:rPr>
              <a:t>у  </a:t>
            </a:r>
            <a:r>
              <a:rPr lang="ru-RU" sz="2800" b="1" i="1" dirty="0" smtClean="0">
                <a:solidFill>
                  <a:schemeClr val="tx1"/>
                </a:solidFill>
              </a:rPr>
              <a:t>себя  знание  </a:t>
            </a:r>
            <a:r>
              <a:rPr lang="ru-RU" sz="2800" b="1" i="1" dirty="0">
                <a:solidFill>
                  <a:schemeClr val="tx1"/>
                </a:solidFill>
              </a:rPr>
              <a:t>правила.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20D66F9-E95E-4775-BFCD-72690DCBA70C}"/>
              </a:ext>
            </a:extLst>
          </p:cNvPr>
          <p:cNvSpPr txBox="1"/>
          <p:nvPr/>
        </p:nvSpPr>
        <p:spPr>
          <a:xfrm>
            <a:off x="2601861" y="1933613"/>
            <a:ext cx="7402752" cy="2174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неизвестное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аемое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разности прибавить вычитаемое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9205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2196CA-8D48-47B0-9C8C-268F70368960}">
  <ds:schemaRefs>
    <ds:schemaRef ds:uri="http://schemas.microsoft.com/office/2006/documentManagement/types"/>
    <ds:schemaRef ds:uri="http://purl.org/dc/terms/"/>
    <ds:schemaRef ds:uri="http://www.w3.org/XML/1998/namespace"/>
    <ds:schemaRef ds:uri="2547570a-e5f4-4946-a4c3-82580e42479e"/>
    <ds:schemaRef ds:uri="http://purl.org/dc/elements/1.1/"/>
    <ds:schemaRef ds:uri="http://purl.org/dc/dcmitype/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6ee78bd2-4339-4042-adc0-bcc64641998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16865</TotalTime>
  <Words>421</Words>
  <Application>Microsoft Office PowerPoint</Application>
  <PresentationFormat>Произвольный</PresentationFormat>
  <Paragraphs>130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  Использование приёма сравнения при решении двух типов простых задач:   на нахождение неизвестного уменьшаемого   и на нахождение разности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294</cp:revision>
  <dcterms:created xsi:type="dcterms:W3CDTF">2022-11-26T19:01:26Z</dcterms:created>
  <dcterms:modified xsi:type="dcterms:W3CDTF">2025-04-21T13:23:00Z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